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rawings/drawing1.xml" ContentType="application/vnd.openxmlformats-officedocument.drawingml.chartshapes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33"/>
  </p:notesMasterIdLst>
  <p:sldIdLst>
    <p:sldId id="256" r:id="rId2"/>
    <p:sldId id="257" r:id="rId3"/>
    <p:sldId id="258" r:id="rId4"/>
    <p:sldId id="259" r:id="rId5"/>
    <p:sldId id="277" r:id="rId6"/>
    <p:sldId id="260" r:id="rId7"/>
    <p:sldId id="261" r:id="rId8"/>
    <p:sldId id="262" r:id="rId9"/>
    <p:sldId id="265" r:id="rId10"/>
    <p:sldId id="266" r:id="rId11"/>
    <p:sldId id="268" r:id="rId12"/>
    <p:sldId id="269" r:id="rId13"/>
    <p:sldId id="270" r:id="rId14"/>
    <p:sldId id="271" r:id="rId15"/>
    <p:sldId id="272" r:id="rId16"/>
    <p:sldId id="275" r:id="rId17"/>
    <p:sldId id="273" r:id="rId18"/>
    <p:sldId id="263" r:id="rId19"/>
    <p:sldId id="280" r:id="rId20"/>
    <p:sldId id="279" r:id="rId21"/>
    <p:sldId id="290" r:id="rId22"/>
    <p:sldId id="278" r:id="rId23"/>
    <p:sldId id="281" r:id="rId24"/>
    <p:sldId id="282" r:id="rId25"/>
    <p:sldId id="283" r:id="rId26"/>
    <p:sldId id="284" r:id="rId27"/>
    <p:sldId id="285" r:id="rId28"/>
    <p:sldId id="286" r:id="rId29"/>
    <p:sldId id="287" r:id="rId30"/>
    <p:sldId id="288" r:id="rId31"/>
    <p:sldId id="291" r:id="rId32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7503" autoAdjust="0"/>
    <p:restoredTop sz="94660"/>
  </p:normalViewPr>
  <p:slideViewPr>
    <p:cSldViewPr>
      <p:cViewPr varScale="1">
        <p:scale>
          <a:sx n="123" d="100"/>
          <a:sy n="123" d="100"/>
        </p:scale>
        <p:origin x="-270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oleObject" Target="file:///\\apollo\Users\jcalhoun\PARKS\2012-16%20Comp%20Plan\Survey\Survey%20Summary%20with%20charts.xls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hart>
    <c:title>
      <c:tx>
        <c:rich>
          <a:bodyPr/>
          <a:lstStyle/>
          <a:p>
            <a:pPr>
              <a:defRPr/>
            </a:pPr>
            <a:r>
              <a:rPr lang="en-US" sz="1400" dirty="0"/>
              <a:t>What brings you and your family to the parks?</a:t>
            </a:r>
          </a:p>
        </c:rich>
      </c:tx>
      <c:layout/>
    </c:title>
    <c:plotArea>
      <c:layout/>
      <c:barChart>
        <c:barDir val="col"/>
        <c:grouping val="clustered"/>
        <c:axId val="36313728"/>
        <c:axId val="36475264"/>
      </c:barChart>
      <c:catAx>
        <c:axId val="36313728"/>
        <c:scaling>
          <c:orientation val="minMax"/>
        </c:scaling>
        <c:axPos val="b"/>
        <c:numFmt formatCode="General" sourceLinked="1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Microsoft Sans Serif"/>
                <a:ea typeface="Microsoft Sans Serif"/>
                <a:cs typeface="Microsoft Sans Serif"/>
              </a:defRPr>
            </a:pPr>
            <a:endParaRPr lang="en-US"/>
          </a:p>
        </c:txPr>
        <c:crossAx val="36475264"/>
        <c:crosses val="autoZero"/>
        <c:auto val="1"/>
        <c:lblAlgn val="ctr"/>
        <c:lblOffset val="100"/>
        <c:tickLblSkip val="1"/>
        <c:tickMarkSkip val="1"/>
      </c:catAx>
      <c:valAx>
        <c:axId val="36475264"/>
        <c:scaling>
          <c:orientation val="minMax"/>
        </c:scaling>
        <c:axPos val="l"/>
        <c:majorGridlines>
          <c:spPr>
            <a:ln w="3175">
              <a:solidFill>
                <a:srgbClr val="000000"/>
              </a:solidFill>
              <a:prstDash val="solid"/>
            </a:ln>
          </c:spPr>
        </c:majorGridlines>
        <c:numFmt formatCode="0.0%" sourceLinked="1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Microsoft Sans Serif"/>
                <a:ea typeface="Microsoft Sans Serif"/>
                <a:cs typeface="Microsoft Sans Serif"/>
              </a:defRPr>
            </a:pPr>
            <a:endParaRPr lang="en-US"/>
          </a:p>
        </c:txPr>
        <c:crossAx val="36313728"/>
        <c:crossesAt val="1"/>
        <c:crossBetween val="between"/>
      </c:valAx>
    </c:plotArea>
    <c:plotVisOnly val="1"/>
    <c:dispBlanksAs val="gap"/>
  </c:chart>
  <c:spPr>
    <a:noFill/>
    <a:ln>
      <a:noFill/>
    </a:ln>
  </c:spPr>
  <c:externalData r:id="rId1"/>
  <c:userShapes r:id="rId2"/>
</c:chartSpace>
</file>

<file path=ppt/drawings/_rels/drawing1.xml.rels><?xml version="1.0" encoding="UTF-8" standalone="yes"?>
<Relationships xmlns="http://schemas.openxmlformats.org/package/2006/relationships"><Relationship Id="rId1" Type="http://schemas.openxmlformats.org/officeDocument/2006/relationships/image" Target="../media/image9.png"/></Relationships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</cdr:x>
      <cdr:y>0</cdr:y>
    </cdr:from>
    <cdr:to>
      <cdr:x>1</cdr:x>
      <cdr:y>1</cdr:y>
    </cdr:to>
    <cdr:pic>
      <cdr:nvPicPr>
        <cdr:cNvPr id="4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5504762" cy="3257143"/>
        </a:xfrm>
        <a:prstGeom xmlns:a="http://schemas.openxmlformats.org/drawingml/2006/main" prst="rect">
          <a:avLst/>
        </a:prstGeom>
      </cdr:spPr>
    </cdr:pic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C2F9F434-0DD8-4D1A-A1F2-51C4DAE3F225}" type="datetimeFigureOut">
              <a:rPr lang="en-US" smtClean="0"/>
              <a:pPr/>
              <a:t>11/29/2012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77" tIns="46589" rIns="93177" bIns="46589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EF3E8001-EC96-482C-8A9C-78C6DA2326E3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3E8001-EC96-482C-8A9C-78C6DA2326E3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3E8001-EC96-482C-8A9C-78C6DA2326E3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3E8001-EC96-482C-8A9C-78C6DA2326E3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3E8001-EC96-482C-8A9C-78C6DA2326E3}" type="slidenum">
              <a:rPr lang="en-US" smtClean="0"/>
              <a:pPr/>
              <a:t>8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1219200" y="3886200"/>
            <a:ext cx="6858000" cy="990600"/>
          </a:xfrm>
        </p:spPr>
        <p:txBody>
          <a:bodyPr anchor="t" anchorCtr="0"/>
          <a:lstStyle>
            <a:lvl1pPr algn="r">
              <a:defRPr sz="3200">
                <a:solidFill>
                  <a:schemeClr val="tx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219200" y="5124450"/>
            <a:ext cx="6858000" cy="533400"/>
          </a:xfrm>
        </p:spPr>
        <p:txBody>
          <a:bodyPr/>
          <a:lstStyle>
            <a:lvl1pPr marL="0" indent="0" algn="r">
              <a:buNone/>
              <a:defRPr sz="20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>
          <a:xfrm>
            <a:off x="6400800" y="6355080"/>
            <a:ext cx="2286000" cy="365760"/>
          </a:xfrm>
        </p:spPr>
        <p:txBody>
          <a:bodyPr/>
          <a:lstStyle>
            <a:lvl1pPr>
              <a:defRPr sz="1400"/>
            </a:lvl1pPr>
          </a:lstStyle>
          <a:p>
            <a:fld id="{12FD0CEA-2AF3-4F1A-A961-907B9F58BCBB}" type="datetimeFigureOut">
              <a:rPr lang="en-US" smtClean="0"/>
              <a:pPr/>
              <a:t>11/29/2012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2898648" y="6355080"/>
            <a:ext cx="3474720" cy="365760"/>
          </a:xfrm>
        </p:spPr>
        <p:txBody>
          <a:bodyPr/>
          <a:lstStyle/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1216152" y="6355080"/>
            <a:ext cx="1219200" cy="365760"/>
          </a:xfrm>
        </p:spPr>
        <p:txBody>
          <a:bodyPr/>
          <a:lstStyle/>
          <a:p>
            <a:fld id="{747E132D-13B0-4253-BA75-3CF65144C8F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1" name="Rectangle 20"/>
          <p:cNvSpPr/>
          <p:nvPr/>
        </p:nvSpPr>
        <p:spPr>
          <a:xfrm>
            <a:off x="904875" y="3648075"/>
            <a:ext cx="7315200" cy="1280160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3" name="Rectangle 32"/>
          <p:cNvSpPr/>
          <p:nvPr/>
        </p:nvSpPr>
        <p:spPr>
          <a:xfrm>
            <a:off x="914400" y="5048250"/>
            <a:ext cx="7315200" cy="685800"/>
          </a:xfrm>
          <a:prstGeom prst="rect">
            <a:avLst/>
          </a:prstGeom>
          <a:noFill/>
          <a:ln w="6350" cap="rnd" cmpd="sng" algn="ctr">
            <a:solidFill>
              <a:schemeClr val="accent2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Rectangle 21"/>
          <p:cNvSpPr/>
          <p:nvPr/>
        </p:nvSpPr>
        <p:spPr>
          <a:xfrm>
            <a:off x="904875" y="3648075"/>
            <a:ext cx="228600" cy="128016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2" name="Rectangle 31"/>
          <p:cNvSpPr/>
          <p:nvPr/>
        </p:nvSpPr>
        <p:spPr>
          <a:xfrm>
            <a:off x="914400" y="5048250"/>
            <a:ext cx="228600" cy="685800"/>
          </a:xfrm>
          <a:prstGeom prst="rect">
            <a:avLst/>
          </a:prstGeom>
          <a:solidFill>
            <a:schemeClr val="accent2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FD0CEA-2AF3-4F1A-A961-907B9F58BCBB}" type="datetimeFigureOut">
              <a:rPr lang="en-US" smtClean="0"/>
              <a:pPr/>
              <a:t>11/29/2012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7E132D-13B0-4253-BA75-3CF65144C8F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FD0CEA-2AF3-4F1A-A961-907B9F58BCBB}" type="datetimeFigureOut">
              <a:rPr lang="en-US" smtClean="0"/>
              <a:pPr/>
              <a:t>11/29/2012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7E132D-13B0-4253-BA75-3CF65144C8F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Isosceles Triangle 7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 rot="5400000">
            <a:off x="3629607" y="3201952"/>
            <a:ext cx="585216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FD0CEA-2AF3-4F1A-A961-907B9F58BCBB}" type="datetimeFigureOut">
              <a:rPr lang="en-US" smtClean="0"/>
              <a:pPr/>
              <a:t>11/29/2012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7E132D-13B0-4253-BA75-3CF65144C8F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229600" cy="493776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2971800"/>
            <a:ext cx="6858000" cy="1066800"/>
          </a:xfrm>
        </p:spPr>
        <p:txBody>
          <a:bodyPr anchor="t" anchorCtr="0"/>
          <a:lstStyle>
            <a:lvl1pPr algn="r">
              <a:buNone/>
              <a:defRPr sz="3200" b="0" cap="none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267200"/>
            <a:ext cx="6781800" cy="1143000"/>
          </a:xfrm>
        </p:spPr>
        <p:txBody>
          <a:bodyPr anchor="t" anchorCtr="0"/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400800" y="6355080"/>
            <a:ext cx="2286000" cy="365760"/>
          </a:xfrm>
        </p:spPr>
        <p:txBody>
          <a:bodyPr/>
          <a:lstStyle/>
          <a:p>
            <a:fld id="{12FD0CEA-2AF3-4F1A-A961-907B9F58BCBB}" type="datetimeFigureOut">
              <a:rPr lang="en-US" smtClean="0"/>
              <a:pPr/>
              <a:t>11/29/2012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898648" y="6355080"/>
            <a:ext cx="3474720" cy="365760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69848" y="6355080"/>
            <a:ext cx="1520952" cy="365760"/>
          </a:xfrm>
        </p:spPr>
        <p:txBody>
          <a:bodyPr/>
          <a:lstStyle/>
          <a:p>
            <a:fld id="{747E132D-13B0-4253-BA75-3CF65144C8F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914400" y="2819400"/>
            <a:ext cx="7315200" cy="1280160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914400" y="2819400"/>
            <a:ext cx="228600" cy="128016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FD0CEA-2AF3-4F1A-A961-907B9F58BCBB}" type="datetimeFigureOut">
              <a:rPr lang="en-US" smtClean="0"/>
              <a:pPr/>
              <a:t>11/29/2012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7E132D-13B0-4253-BA75-3CF65144C8F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4041648" cy="493776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632198" y="1216152"/>
            <a:ext cx="4041648" cy="493776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85875"/>
            <a:ext cx="4040188" cy="685800"/>
          </a:xfrm>
          <a:noFill/>
          <a:ln>
            <a:noFill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8200" y="1295400"/>
            <a:ext cx="4041775" cy="685800"/>
          </a:xfrm>
          <a:noFill/>
          <a:ln>
            <a:noFill/>
          </a:ln>
        </p:spPr>
        <p:txBody>
          <a:bodyPr lIns="91440" anchor="b" anchorCtr="0"/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FD0CEA-2AF3-4F1A-A961-907B9F58BCBB}" type="datetimeFigureOut">
              <a:rPr lang="en-US" smtClean="0"/>
              <a:pPr/>
              <a:t>11/29/2012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7E132D-13B0-4253-BA75-3CF65144C8F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57200" y="2133600"/>
            <a:ext cx="4038600" cy="40386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648200" y="2133600"/>
            <a:ext cx="4038600" cy="40386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FD0CEA-2AF3-4F1A-A961-907B9F58BCBB}" type="datetimeFigureOut">
              <a:rPr lang="en-US" smtClean="0"/>
              <a:pPr/>
              <a:t>11/29/2012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7E132D-13B0-4253-BA75-3CF65144C8F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Isosceles Triangle 5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FD0CEA-2AF3-4F1A-A961-907B9F58BCBB}" type="datetimeFigureOut">
              <a:rPr lang="en-US" smtClean="0"/>
              <a:pPr/>
              <a:t>11/29/2012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7E132D-13B0-4253-BA75-3CF65144C8F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" name="Straight Connector 4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Isosceles Triangle 5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24600" y="304800"/>
            <a:ext cx="2514600" cy="838200"/>
          </a:xfrm>
        </p:spPr>
        <p:txBody>
          <a:bodyPr anchor="b" anchorCtr="0">
            <a:noAutofit/>
          </a:bodyPr>
          <a:lstStyle>
            <a:lvl1pPr algn="l">
              <a:buNone/>
              <a:defRPr sz="2000" b="1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324600" y="1219200"/>
            <a:ext cx="2514600" cy="4843463"/>
          </a:xfrm>
        </p:spPr>
        <p:txBody>
          <a:bodyPr/>
          <a:lstStyle>
            <a:lvl1pPr marL="0" indent="0">
              <a:lnSpc>
                <a:spcPts val="22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FD0CEA-2AF3-4F1A-A961-907B9F58BCBB}" type="datetimeFigureOut">
              <a:rPr lang="en-US" smtClean="0"/>
              <a:pPr/>
              <a:t>11/29/2012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7E132D-13B0-4253-BA75-3CF65144C8F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 rot="5400000">
            <a:off x="3160645" y="3324225"/>
            <a:ext cx="603504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Isosceles Triangle 8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"/>
          </p:nvPr>
        </p:nvSpPr>
        <p:spPr>
          <a:xfrm>
            <a:off x="304800" y="304800"/>
            <a:ext cx="5715000" cy="5715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00856"/>
            <a:ext cx="8229600" cy="674688"/>
          </a:xfrm>
          <a:ln>
            <a:solidFill>
              <a:schemeClr val="accent1"/>
            </a:solidFill>
          </a:ln>
        </p:spPr>
        <p:txBody>
          <a:bodyPr lIns="274320" anchor="ctr"/>
          <a:lstStyle>
            <a:lvl1pPr algn="r">
              <a:buNone/>
              <a:defRPr sz="2000" b="0">
                <a:solidFill>
                  <a:schemeClr val="tx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57200" y="1905000"/>
            <a:ext cx="8229600" cy="4270248"/>
          </a:xfrm>
          <a:solidFill>
            <a:schemeClr val="tx1">
              <a:shade val="50000"/>
            </a:schemeClr>
          </a:solidFill>
          <a:ln>
            <a:noFill/>
          </a:ln>
          <a:effectLst/>
        </p:spPr>
        <p:txBody>
          <a:bodyPr/>
          <a:lstStyle>
            <a:lvl1pPr marL="0" indent="0">
              <a:spcBef>
                <a:spcPts val="600"/>
              </a:spcBef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219200"/>
            <a:ext cx="8229600" cy="533400"/>
          </a:xfrm>
        </p:spPr>
        <p:txBody>
          <a:bodyPr anchor="ctr" anchorCtr="0"/>
          <a:lstStyle>
            <a:lvl1pPr marL="0" indent="0" algn="l">
              <a:buFontTx/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FD0CEA-2AF3-4F1A-A961-907B9F58BCBB}" type="datetimeFigureOut">
              <a:rPr lang="en-US" smtClean="0"/>
              <a:pPr/>
              <a:t>11/29/2012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7E132D-13B0-4253-BA75-3CF65144C8F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Isosceles Triangle 8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457200" y="500856"/>
            <a:ext cx="182880" cy="68580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990600"/>
          </a:xfrm>
          <a:prstGeom prst="rect">
            <a:avLst/>
          </a:prstGeom>
        </p:spPr>
        <p:txBody>
          <a:bodyPr vert="horz" anchor="b" anchorCtr="0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219200"/>
            <a:ext cx="8229600" cy="4910328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400800" y="6356350"/>
            <a:ext cx="2289048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12FD0CEA-2AF3-4F1A-A961-907B9F58BCBB}" type="datetimeFigureOut">
              <a:rPr lang="en-US" smtClean="0"/>
              <a:pPr/>
              <a:t>11/29/2012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2898648" y="6356350"/>
            <a:ext cx="3505200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612648" y="6356350"/>
            <a:ext cx="19812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747E132D-13B0-4253-BA75-3CF65144C8F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8" name="Straight Connector 2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Straight Connector 28"/>
          <p:cNvSpPr>
            <a:spLocks noChangeShapeType="1"/>
          </p:cNvSpPr>
          <p:nvPr/>
        </p:nvSpPr>
        <p:spPr bwMode="auto">
          <a:xfrm>
            <a:off x="457200" y="1143000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Isosceles Triangle 9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latinLnBrk="0" hangingPunct="1">
        <a:spcBef>
          <a:spcPct val="0"/>
        </a:spcBef>
        <a:buNone/>
        <a:defRPr kumimoji="0" sz="32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6000"/>
        <a:buFont typeface="Wingdings 3"/>
        <a:buChar char="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ts val="500"/>
        </a:spcBef>
        <a:buClr>
          <a:schemeClr val="accent2"/>
        </a:buClr>
        <a:buSzPct val="76000"/>
        <a:buFont typeface="Wingdings 3"/>
        <a:buChar char=""/>
        <a:defRPr kumimoji="0" sz="23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500"/>
        </a:spcBef>
        <a:buClr>
          <a:schemeClr val="bg1">
            <a:shade val="50000"/>
          </a:schemeClr>
        </a:buClr>
        <a:buSzPct val="76000"/>
        <a:buFont typeface="Wingdings 3"/>
        <a:buChar char="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400"/>
        </a:spcBef>
        <a:buClr>
          <a:schemeClr val="accent2">
            <a:shade val="75000"/>
          </a:schemeClr>
        </a:buClr>
        <a:buSzPct val="70000"/>
        <a:buFont typeface="Wingdings"/>
        <a:buChar char="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00"/>
        </a:spcBef>
        <a:buClr>
          <a:schemeClr val="accent2"/>
        </a:buClr>
        <a:buSzPct val="70000"/>
        <a:buFont typeface="Wingdings"/>
        <a:buChar char="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ts val="300"/>
        </a:spcBef>
        <a:buClr>
          <a:srgbClr val="9FB8CD">
            <a:shade val="75000"/>
          </a:srgbClr>
        </a:buClr>
        <a:buSzPct val="75000"/>
        <a:buFont typeface="Wingdings 3"/>
        <a:buChar char=""/>
        <a:defRPr kumimoji="0" lang="en-US" sz="1600" kern="1200" smtClean="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rgbClr val="727CA3">
            <a:shade val="75000"/>
          </a:srgb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7pPr>
      <a:lvl8pPr marL="2011680" indent="-182880" algn="l" rtl="0" eaLnBrk="1" latinLnBrk="0" hangingPunct="1">
        <a:spcBef>
          <a:spcPts val="300"/>
        </a:spcBef>
        <a:buClr>
          <a:prstClr val="white">
            <a:shade val="50000"/>
          </a:prst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8pPr>
      <a:lvl9pPr marL="2194560" indent="-182880" algn="l" rtl="0" eaLnBrk="1" latinLnBrk="0" hangingPunct="1">
        <a:spcBef>
          <a:spcPts val="300"/>
        </a:spcBef>
        <a:buClr>
          <a:srgbClr val="9FB8CD"/>
        </a:buClr>
        <a:buSzPct val="75000"/>
        <a:buFont typeface="Wingdings 3"/>
        <a:buChar char=""/>
        <a:defRPr kumimoji="0" lang="en-US" sz="1200" kern="1200" smtClean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6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8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1.png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0" y="3733800"/>
            <a:ext cx="7772400" cy="1470025"/>
          </a:xfrm>
        </p:spPr>
        <p:txBody>
          <a:bodyPr>
            <a:normAutofit/>
          </a:bodyPr>
          <a:lstStyle/>
          <a:p>
            <a:pPr algn="ctr"/>
            <a:r>
              <a:rPr lang="en-US" dirty="0" smtClean="0"/>
              <a:t>2012-2017 Parks and Recreation Comprehensive Plan Update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5181600"/>
            <a:ext cx="6400800" cy="1219200"/>
          </a:xfrm>
        </p:spPr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Survey Results</a:t>
            </a: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4" name="Picture 3" descr="Parks Logo.jpg"/>
          <p:cNvPicPr>
            <a:picLocks noChangeAspect="1"/>
          </p:cNvPicPr>
          <p:nvPr/>
        </p:nvPicPr>
        <p:blipFill>
          <a:blip r:embed="rId2" cstate="print">
            <a:lum bright="1000" contrast="9000"/>
          </a:blip>
          <a:stretch>
            <a:fillRect/>
          </a:stretch>
        </p:blipFill>
        <p:spPr>
          <a:xfrm>
            <a:off x="1752600" y="533400"/>
            <a:ext cx="5715000" cy="294679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21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95800" y="3352800"/>
            <a:ext cx="4114800" cy="24347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Parks Facility Opinion Questions</a:t>
            </a:r>
            <a:endParaRPr lang="en-US" sz="2800" dirty="0"/>
          </a:p>
        </p:txBody>
      </p:sp>
      <p:sp>
        <p:nvSpPr>
          <p:cNvPr id="6" name="TextBox 5"/>
          <p:cNvSpPr txBox="1"/>
          <p:nvPr/>
        </p:nvSpPr>
        <p:spPr>
          <a:xfrm>
            <a:off x="685800" y="1295400"/>
            <a:ext cx="2819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/>
              <a:t>How important are City Parks and Recreation Facilities to you and your family?</a:t>
            </a:r>
            <a:endParaRPr lang="en-US" sz="1200" dirty="0"/>
          </a:p>
        </p:txBody>
      </p:sp>
      <p:pic>
        <p:nvPicPr>
          <p:cNvPr id="4" name="Picture 3" descr="Parks Logo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772400" y="5791200"/>
            <a:ext cx="1034473" cy="533400"/>
          </a:xfrm>
          <a:prstGeom prst="rect">
            <a:avLst/>
          </a:prstGeom>
        </p:spPr>
      </p:pic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4" cstate="print"/>
          <a:srcRect l="7720" t="4898" r="6507" b="8571"/>
          <a:stretch>
            <a:fillRect/>
          </a:stretch>
        </p:blipFill>
        <p:spPr bwMode="auto">
          <a:xfrm>
            <a:off x="457200" y="2133600"/>
            <a:ext cx="3810000" cy="403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5" cstate="print"/>
          <a:srcRect t="6259"/>
          <a:stretch>
            <a:fillRect/>
          </a:stretch>
        </p:blipFill>
        <p:spPr bwMode="auto">
          <a:xfrm>
            <a:off x="4495800" y="1295400"/>
            <a:ext cx="4114800" cy="22823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Parks Facility Opinion Questions</a:t>
            </a:r>
            <a:endParaRPr lang="en-US" sz="2800" dirty="0"/>
          </a:p>
        </p:txBody>
      </p:sp>
      <p:pic>
        <p:nvPicPr>
          <p:cNvPr id="4" name="Picture 3" descr="Parks Logo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772400" y="5791200"/>
            <a:ext cx="1034473" cy="533400"/>
          </a:xfrm>
          <a:prstGeom prst="rect">
            <a:avLst/>
          </a:prstGeom>
        </p:spPr>
      </p:pic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3" cstate="print"/>
          <a:srcRect l="17893" t="8247" r="18667" b="6529"/>
          <a:stretch>
            <a:fillRect/>
          </a:stretch>
        </p:blipFill>
        <p:spPr bwMode="auto">
          <a:xfrm>
            <a:off x="457200" y="2286000"/>
            <a:ext cx="3546987" cy="281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4" cstate="print"/>
          <a:srcRect l="8939" t="7553" r="12104" b="1807"/>
          <a:stretch>
            <a:fillRect/>
          </a:stretch>
        </p:blipFill>
        <p:spPr bwMode="auto">
          <a:xfrm>
            <a:off x="4267200" y="2286000"/>
            <a:ext cx="4375150" cy="297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TextBox 5"/>
          <p:cNvSpPr txBox="1"/>
          <p:nvPr/>
        </p:nvSpPr>
        <p:spPr>
          <a:xfrm>
            <a:off x="457200" y="5334000"/>
            <a:ext cx="3276600" cy="6858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normAutofit/>
          </a:bodyPr>
          <a:lstStyle/>
          <a:p>
            <a:pPr algn="just"/>
            <a:r>
              <a:rPr lang="en-US" sz="1100" dirty="0" smtClean="0"/>
              <a:t>Of the Yes answers, there were a number of </a:t>
            </a:r>
          </a:p>
          <a:p>
            <a:pPr algn="just"/>
            <a:r>
              <a:rPr lang="en-US" sz="1100" dirty="0" smtClean="0"/>
              <a:t>residents who qualified their ‘Yes’ answer with saying</a:t>
            </a:r>
          </a:p>
          <a:p>
            <a:pPr algn="just"/>
            <a:r>
              <a:rPr lang="en-US" sz="1100" dirty="0" smtClean="0"/>
              <a:t>that it is dependent on the Park and the Time of Day. 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 cstate="print"/>
          <a:srcRect t="4720" r="8571" b="873"/>
          <a:stretch>
            <a:fillRect/>
          </a:stretch>
        </p:blipFill>
        <p:spPr bwMode="auto">
          <a:xfrm>
            <a:off x="1524000" y="1219200"/>
            <a:ext cx="4953000" cy="495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Parks Facility Opinion Questions</a:t>
            </a:r>
            <a:endParaRPr lang="en-US" sz="2800" dirty="0"/>
          </a:p>
        </p:txBody>
      </p:sp>
      <p:pic>
        <p:nvPicPr>
          <p:cNvPr id="4" name="Picture 3" descr="Parks Logo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772400" y="5791200"/>
            <a:ext cx="1034473" cy="53340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381000" y="1219200"/>
            <a:ext cx="2819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/>
              <a:t>What Parks and Recreation Amenities would you like to see more of?</a:t>
            </a:r>
            <a:endParaRPr lang="en-US" sz="1200" dirty="0"/>
          </a:p>
        </p:txBody>
      </p:sp>
      <p:sp>
        <p:nvSpPr>
          <p:cNvPr id="10" name="TextBox 9"/>
          <p:cNvSpPr txBox="1"/>
          <p:nvPr/>
        </p:nvSpPr>
        <p:spPr>
          <a:xfrm>
            <a:off x="6934200" y="4419600"/>
            <a:ext cx="2057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Top 3:</a:t>
            </a:r>
          </a:p>
          <a:p>
            <a:r>
              <a:rPr lang="en-US" sz="1200" dirty="0" smtClean="0"/>
              <a:t>Walking/Nature Trails – 57.3%</a:t>
            </a:r>
          </a:p>
          <a:p>
            <a:r>
              <a:rPr lang="en-US" sz="1200" dirty="0" smtClean="0"/>
              <a:t>Swimming Pools/Water Features – 56.0%</a:t>
            </a:r>
          </a:p>
          <a:p>
            <a:r>
              <a:rPr lang="en-US" sz="1200" dirty="0" smtClean="0"/>
              <a:t>Pathways – 46.3%</a:t>
            </a:r>
          </a:p>
          <a:p>
            <a:endParaRPr lang="en-US" sz="1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38200" y="1752600"/>
            <a:ext cx="7496175" cy="433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Parks Facility Opinion Questions</a:t>
            </a:r>
            <a:endParaRPr lang="en-US" sz="2800" dirty="0"/>
          </a:p>
        </p:txBody>
      </p:sp>
      <p:pic>
        <p:nvPicPr>
          <p:cNvPr id="4" name="Picture 3" descr="Parks Logo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772400" y="5791200"/>
            <a:ext cx="1034473" cy="5334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Parks Facility Opinion Questions</a:t>
            </a:r>
            <a:endParaRPr lang="en-US" sz="2800" dirty="0"/>
          </a:p>
        </p:txBody>
      </p:sp>
      <p:pic>
        <p:nvPicPr>
          <p:cNvPr id="4" name="Picture 3" descr="Parks Logo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772400" y="5791200"/>
            <a:ext cx="1034473" cy="533400"/>
          </a:xfrm>
          <a:prstGeom prst="rect">
            <a:avLst/>
          </a:prstGeom>
        </p:spPr>
      </p:pic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3" cstate="print"/>
          <a:srcRect l="8477" t="3216" r="11246" b="5556"/>
          <a:stretch>
            <a:fillRect/>
          </a:stretch>
        </p:blipFill>
        <p:spPr bwMode="auto">
          <a:xfrm>
            <a:off x="304800" y="2057400"/>
            <a:ext cx="4079631" cy="274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3315" name="Picture 3"/>
          <p:cNvPicPr>
            <a:picLocks noChangeAspect="1" noChangeArrowheads="1"/>
          </p:cNvPicPr>
          <p:nvPr/>
        </p:nvPicPr>
        <p:blipFill>
          <a:blip r:embed="rId4" cstate="print"/>
          <a:srcRect l="7093" t="5556" r="12630" b="877"/>
          <a:stretch>
            <a:fillRect/>
          </a:stretch>
        </p:blipFill>
        <p:spPr bwMode="auto">
          <a:xfrm>
            <a:off x="4800600" y="2133600"/>
            <a:ext cx="4198620" cy="289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Recreation Program Questions</a:t>
            </a:r>
            <a:endParaRPr lang="en-US" sz="2800" dirty="0"/>
          </a:p>
        </p:txBody>
      </p:sp>
      <p:pic>
        <p:nvPicPr>
          <p:cNvPr id="4" name="Picture 3" descr="Parks Logo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772400" y="5791200"/>
            <a:ext cx="1034473" cy="533400"/>
          </a:xfrm>
          <a:prstGeom prst="rect">
            <a:avLst/>
          </a:prstGeom>
        </p:spPr>
      </p:pic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3" cstate="print"/>
          <a:srcRect l="12630" t="5556" r="15398" b="5556"/>
          <a:stretch>
            <a:fillRect/>
          </a:stretch>
        </p:blipFill>
        <p:spPr bwMode="auto">
          <a:xfrm>
            <a:off x="609600" y="1447800"/>
            <a:ext cx="3232484" cy="236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4339" name="Picture 3"/>
          <p:cNvPicPr>
            <a:picLocks noChangeAspect="1" noChangeArrowheads="1"/>
          </p:cNvPicPr>
          <p:nvPr/>
        </p:nvPicPr>
        <p:blipFill>
          <a:blip r:embed="rId4" cstate="print"/>
          <a:srcRect l="10916" t="7907" r="12671" b="7755"/>
          <a:stretch>
            <a:fillRect/>
          </a:stretch>
        </p:blipFill>
        <p:spPr bwMode="auto">
          <a:xfrm>
            <a:off x="4724400" y="1447800"/>
            <a:ext cx="3505200" cy="2289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4340" name="Picture 4"/>
          <p:cNvPicPr>
            <a:picLocks noChangeAspect="1" noChangeArrowheads="1"/>
          </p:cNvPicPr>
          <p:nvPr/>
        </p:nvPicPr>
        <p:blipFill>
          <a:blip r:embed="rId5" cstate="print"/>
          <a:srcRect l="8305" t="9357" r="22491"/>
          <a:stretch>
            <a:fillRect/>
          </a:stretch>
        </p:blipFill>
        <p:spPr bwMode="auto">
          <a:xfrm>
            <a:off x="2667000" y="3750946"/>
            <a:ext cx="3200400" cy="24803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3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47800" y="1219200"/>
            <a:ext cx="5029896" cy="50762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Recreation Program Questions</a:t>
            </a:r>
            <a:endParaRPr lang="en-US" sz="2800" dirty="0"/>
          </a:p>
        </p:txBody>
      </p:sp>
      <p:pic>
        <p:nvPicPr>
          <p:cNvPr id="4" name="Picture 3" descr="Parks Logo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772400" y="5791200"/>
            <a:ext cx="1034473" cy="5334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6553200" y="4648200"/>
            <a:ext cx="24384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Top 3:</a:t>
            </a:r>
          </a:p>
          <a:p>
            <a:r>
              <a:rPr lang="en-US" sz="1200" dirty="0" smtClean="0"/>
              <a:t>Swim Lessons – 41.8%</a:t>
            </a:r>
          </a:p>
          <a:p>
            <a:r>
              <a:rPr lang="en-US" sz="1200" dirty="0" smtClean="0"/>
              <a:t>Youth Soccer League – 29.9%</a:t>
            </a:r>
          </a:p>
          <a:p>
            <a:r>
              <a:rPr lang="en-US" sz="1200" dirty="0" smtClean="0"/>
              <a:t>Harman Center Programs – 29.4%</a:t>
            </a:r>
          </a:p>
          <a:p>
            <a:endParaRPr lang="en-US" sz="1200" dirty="0"/>
          </a:p>
        </p:txBody>
      </p:sp>
      <p:sp>
        <p:nvSpPr>
          <p:cNvPr id="8" name="TextBox 7"/>
          <p:cNvSpPr txBox="1"/>
          <p:nvPr/>
        </p:nvSpPr>
        <p:spPr>
          <a:xfrm>
            <a:off x="457200" y="1295400"/>
            <a:ext cx="2133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Which Recreation Programs have you or your family participated in?</a:t>
            </a:r>
          </a:p>
          <a:p>
            <a:endParaRPr lang="en-US" sz="1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Customer Service</a:t>
            </a:r>
            <a:endParaRPr lang="en-US" sz="2800" dirty="0"/>
          </a:p>
        </p:txBody>
      </p:sp>
      <p:pic>
        <p:nvPicPr>
          <p:cNvPr id="4" name="Picture 3" descr="Parks Logo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772400" y="5791200"/>
            <a:ext cx="1034473" cy="533400"/>
          </a:xfrm>
          <a:prstGeom prst="rect">
            <a:avLst/>
          </a:prstGeom>
        </p:spPr>
      </p:pic>
      <p:pic>
        <p:nvPicPr>
          <p:cNvPr id="16387" name="Picture 3"/>
          <p:cNvPicPr>
            <a:picLocks noChangeAspect="1" noChangeArrowheads="1"/>
          </p:cNvPicPr>
          <p:nvPr/>
        </p:nvPicPr>
        <p:blipFill>
          <a:blip r:embed="rId3" cstate="print"/>
          <a:srcRect l="6920" t="4678" r="16955" b="1754"/>
          <a:stretch>
            <a:fillRect/>
          </a:stretch>
        </p:blipFill>
        <p:spPr bwMode="auto">
          <a:xfrm>
            <a:off x="685800" y="1371600"/>
            <a:ext cx="3248025" cy="236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6388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362200" y="3733800"/>
            <a:ext cx="4217625" cy="2495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6389" name="Picture 5"/>
          <p:cNvPicPr>
            <a:picLocks noChangeAspect="1" noChangeArrowheads="1"/>
          </p:cNvPicPr>
          <p:nvPr/>
        </p:nvPicPr>
        <p:blipFill>
          <a:blip r:embed="rId5" cstate="print"/>
          <a:srcRect t="8824" r="6025"/>
          <a:stretch>
            <a:fillRect/>
          </a:stretch>
        </p:blipFill>
        <p:spPr bwMode="auto">
          <a:xfrm>
            <a:off x="4495800" y="1371600"/>
            <a:ext cx="4114800" cy="236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Future Planning Questions</a:t>
            </a:r>
            <a:endParaRPr lang="en-US" sz="2800" dirty="0"/>
          </a:p>
        </p:txBody>
      </p:sp>
      <p:pic>
        <p:nvPicPr>
          <p:cNvPr id="4" name="Picture 3" descr="Parks Logo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772400" y="5791200"/>
            <a:ext cx="1034473" cy="533400"/>
          </a:xfrm>
          <a:prstGeom prst="rect">
            <a:avLst/>
          </a:prstGeom>
        </p:spPr>
      </p:pic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819275" y="1800225"/>
            <a:ext cx="5505450" cy="3257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Future Planning Questions</a:t>
            </a:r>
            <a:endParaRPr lang="en-US" sz="2800" dirty="0"/>
          </a:p>
        </p:txBody>
      </p:sp>
      <p:pic>
        <p:nvPicPr>
          <p:cNvPr id="4" name="Picture 3" descr="Parks Logo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772400" y="5791200"/>
            <a:ext cx="1034473" cy="533400"/>
          </a:xfrm>
          <a:prstGeom prst="rect">
            <a:avLst/>
          </a:prstGeom>
        </p:spPr>
      </p:pic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819275" y="1800225"/>
            <a:ext cx="5505450" cy="3257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2000" dirty="0" smtClean="0"/>
              <a:t>In June 2011, 4,300 survey’s were mailed to random City of Yakima residents</a:t>
            </a:r>
            <a:endParaRPr lang="en-US" sz="20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sz="1800" dirty="0" smtClean="0"/>
              <a:t>The survey was 4 pages long and contained a variety of questions dealing with park usage, media, park facilities, recreation programs, customer service, future planning, and demographic/background information.  </a:t>
            </a:r>
          </a:p>
          <a:p>
            <a:r>
              <a:rPr lang="en-US" sz="1800" dirty="0" smtClean="0"/>
              <a:t>The survey was provided in English and Spanish.</a:t>
            </a:r>
          </a:p>
          <a:p>
            <a:r>
              <a:rPr lang="en-US" sz="1800" dirty="0" smtClean="0"/>
              <a:t>Included in the mailer were: 1 coupon for a free swim (for up to 5 people) and 1 coupon good for $2 off a round of golf at Fisher (for up to 4 people).</a:t>
            </a:r>
          </a:p>
          <a:p>
            <a:r>
              <a:rPr lang="en-US" sz="1800" dirty="0" smtClean="0"/>
              <a:t>868 surveys were mailed back and tabulated (20.1% return).</a:t>
            </a:r>
          </a:p>
          <a:p>
            <a:r>
              <a:rPr lang="en-US" sz="1800" dirty="0" smtClean="0"/>
              <a:t>In addition to the random mailer, the survey was available for pickup, printout on the city website, and to take online with Survey Monkey.  </a:t>
            </a:r>
          </a:p>
          <a:p>
            <a:r>
              <a:rPr lang="en-US" sz="1800" dirty="0" smtClean="0"/>
              <a:t>354 people took the survey online with Survey Monkey, and an additional 70 were filled out and brought in.  </a:t>
            </a:r>
          </a:p>
          <a:p>
            <a:r>
              <a:rPr lang="en-US" sz="1800" dirty="0" smtClean="0"/>
              <a:t>The total survey return was 1,292.  </a:t>
            </a:r>
            <a:endParaRPr lang="en-US" sz="1800" dirty="0"/>
          </a:p>
        </p:txBody>
      </p:sp>
      <p:pic>
        <p:nvPicPr>
          <p:cNvPr id="4" name="Picture 3" descr="Parks Logo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772400" y="5791200"/>
            <a:ext cx="1034473" cy="5334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Future Planning Questions</a:t>
            </a:r>
            <a:endParaRPr lang="en-US" sz="2800" dirty="0"/>
          </a:p>
        </p:txBody>
      </p:sp>
      <p:pic>
        <p:nvPicPr>
          <p:cNvPr id="4" name="Picture 3" descr="Parks Logo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772400" y="5791200"/>
            <a:ext cx="1034473" cy="533400"/>
          </a:xfrm>
          <a:prstGeom prst="rect">
            <a:avLst/>
          </a:prstGeom>
        </p:spPr>
      </p:pic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819275" y="1800225"/>
            <a:ext cx="5505450" cy="3257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Future Planning Questions</a:t>
            </a:r>
            <a:endParaRPr lang="en-US" sz="2800" dirty="0"/>
          </a:p>
        </p:txBody>
      </p:sp>
      <p:pic>
        <p:nvPicPr>
          <p:cNvPr id="4" name="Picture 3" descr="Parks Logo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772400" y="5791200"/>
            <a:ext cx="1034473" cy="533400"/>
          </a:xfrm>
          <a:prstGeom prst="rect">
            <a:avLst/>
          </a:prstGeom>
        </p:spPr>
      </p:pic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819275" y="1800225"/>
            <a:ext cx="5505450" cy="3257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Future Planning Questions</a:t>
            </a:r>
            <a:endParaRPr lang="en-US" sz="2800" dirty="0"/>
          </a:p>
        </p:txBody>
      </p:sp>
      <p:pic>
        <p:nvPicPr>
          <p:cNvPr id="4" name="Picture 3" descr="Parks Logo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772400" y="5791200"/>
            <a:ext cx="1034473" cy="533400"/>
          </a:xfrm>
          <a:prstGeom prst="rect">
            <a:avLst/>
          </a:prstGeom>
        </p:spPr>
      </p:pic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819275" y="1800225"/>
            <a:ext cx="5505450" cy="3257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Future Planning Questions</a:t>
            </a:r>
            <a:endParaRPr lang="en-US" sz="2800" dirty="0"/>
          </a:p>
        </p:txBody>
      </p:sp>
      <p:pic>
        <p:nvPicPr>
          <p:cNvPr id="4" name="Picture 3" descr="Parks Logo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772400" y="5791200"/>
            <a:ext cx="1034473" cy="533400"/>
          </a:xfrm>
          <a:prstGeom prst="rect">
            <a:avLst/>
          </a:prstGeom>
        </p:spPr>
      </p:pic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819275" y="1800225"/>
            <a:ext cx="5505450" cy="3257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Future Planning Questions</a:t>
            </a:r>
            <a:endParaRPr lang="en-US" sz="2800" dirty="0"/>
          </a:p>
        </p:txBody>
      </p:sp>
      <p:pic>
        <p:nvPicPr>
          <p:cNvPr id="4" name="Picture 3" descr="Parks Logo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772400" y="5791200"/>
            <a:ext cx="1034473" cy="533400"/>
          </a:xfrm>
          <a:prstGeom prst="rect">
            <a:avLst/>
          </a:prstGeom>
        </p:spPr>
      </p:pic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819275" y="1800225"/>
            <a:ext cx="5505450" cy="3257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/>
          <p:cNvPicPr>
            <a:picLocks noChangeAspect="1" noChangeArrowheads="1"/>
          </p:cNvPicPr>
          <p:nvPr/>
        </p:nvPicPr>
        <p:blipFill>
          <a:blip r:embed="rId2" cstate="print"/>
          <a:srcRect l="12923" t="6124" r="13414" b="6603"/>
          <a:stretch>
            <a:fillRect/>
          </a:stretch>
        </p:blipFill>
        <p:spPr bwMode="auto">
          <a:xfrm>
            <a:off x="1676400" y="1295400"/>
            <a:ext cx="4876800" cy="487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Future Planning Questions</a:t>
            </a:r>
            <a:endParaRPr lang="en-US" sz="2800" dirty="0"/>
          </a:p>
        </p:txBody>
      </p:sp>
      <p:pic>
        <p:nvPicPr>
          <p:cNvPr id="4" name="Picture 3" descr="Parks Logo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772400" y="5791200"/>
            <a:ext cx="1034473" cy="5334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609600" y="1295400"/>
            <a:ext cx="2133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What kinds of new parks should be developed?</a:t>
            </a:r>
          </a:p>
          <a:p>
            <a:endParaRPr lang="en-US" sz="1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/>
          <p:cNvPicPr>
            <a:picLocks noChangeAspect="1" noChangeArrowheads="1"/>
          </p:cNvPicPr>
          <p:nvPr/>
        </p:nvPicPr>
        <p:blipFill>
          <a:blip r:embed="rId2" cstate="print"/>
          <a:srcRect l="9804" t="7460" r="10458" b="7727"/>
          <a:stretch>
            <a:fillRect/>
          </a:stretch>
        </p:blipFill>
        <p:spPr bwMode="auto">
          <a:xfrm>
            <a:off x="1524000" y="1295400"/>
            <a:ext cx="5026617" cy="48618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Future Planning Questions</a:t>
            </a:r>
            <a:endParaRPr lang="en-US" sz="2800" dirty="0"/>
          </a:p>
        </p:txBody>
      </p:sp>
      <p:pic>
        <p:nvPicPr>
          <p:cNvPr id="4" name="Picture 3" descr="Parks Logo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772400" y="5791200"/>
            <a:ext cx="1034473" cy="5334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609600" y="1295400"/>
            <a:ext cx="2133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How should new parks be developed?</a:t>
            </a:r>
          </a:p>
          <a:p>
            <a:endParaRPr lang="en-US" sz="1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Demographic Information</a:t>
            </a:r>
            <a:endParaRPr lang="en-US" sz="2800" dirty="0"/>
          </a:p>
        </p:txBody>
      </p:sp>
      <p:pic>
        <p:nvPicPr>
          <p:cNvPr id="4" name="Picture 3" descr="Parks Logo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772400" y="5791200"/>
            <a:ext cx="1034473" cy="533400"/>
          </a:xfrm>
          <a:prstGeom prst="rect">
            <a:avLst/>
          </a:prstGeom>
        </p:spPr>
      </p:pic>
      <p:pic>
        <p:nvPicPr>
          <p:cNvPr id="266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828800" y="1219200"/>
            <a:ext cx="4572000" cy="26574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6627" name="Picture 3"/>
          <p:cNvPicPr>
            <a:picLocks noChangeAspect="1" noChangeArrowheads="1"/>
          </p:cNvPicPr>
          <p:nvPr/>
        </p:nvPicPr>
        <p:blipFill>
          <a:blip r:embed="rId4" cstate="print"/>
          <a:srcRect b="5119"/>
          <a:stretch>
            <a:fillRect/>
          </a:stretch>
        </p:blipFill>
        <p:spPr bwMode="auto">
          <a:xfrm>
            <a:off x="1905000" y="3810000"/>
            <a:ext cx="4343400" cy="243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Demographic Information</a:t>
            </a:r>
            <a:endParaRPr lang="en-US" sz="2800" dirty="0"/>
          </a:p>
        </p:txBody>
      </p:sp>
      <p:pic>
        <p:nvPicPr>
          <p:cNvPr id="4" name="Picture 3" descr="Parks Logo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772400" y="5791200"/>
            <a:ext cx="1034473" cy="533400"/>
          </a:xfrm>
          <a:prstGeom prst="rect">
            <a:avLst/>
          </a:prstGeom>
        </p:spPr>
      </p:pic>
      <p:pic>
        <p:nvPicPr>
          <p:cNvPr id="27650" name="Picture 2"/>
          <p:cNvPicPr>
            <a:picLocks noChangeAspect="1" noChangeArrowheads="1"/>
          </p:cNvPicPr>
          <p:nvPr/>
        </p:nvPicPr>
        <p:blipFill>
          <a:blip r:embed="rId3" cstate="print"/>
          <a:srcRect t="3018"/>
          <a:stretch>
            <a:fillRect/>
          </a:stretch>
        </p:blipFill>
        <p:spPr bwMode="auto">
          <a:xfrm>
            <a:off x="1981200" y="1219200"/>
            <a:ext cx="4267200" cy="24486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7651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981200" y="3657600"/>
            <a:ext cx="4367018" cy="25839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Demographic Information</a:t>
            </a:r>
            <a:endParaRPr lang="en-US" sz="2800" dirty="0"/>
          </a:p>
        </p:txBody>
      </p:sp>
      <p:pic>
        <p:nvPicPr>
          <p:cNvPr id="4" name="Picture 3" descr="Parks Logo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772400" y="5791200"/>
            <a:ext cx="1034473" cy="533400"/>
          </a:xfrm>
          <a:prstGeom prst="rect">
            <a:avLst/>
          </a:prstGeom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43000" y="1752600"/>
            <a:ext cx="6132280" cy="3338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Background Information</a:t>
            </a:r>
            <a:endParaRPr lang="en-US" sz="2800" dirty="0"/>
          </a:p>
        </p:txBody>
      </p:sp>
      <p:pic>
        <p:nvPicPr>
          <p:cNvPr id="4" name="Picture 3" descr="Parks Logo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772400" y="5791200"/>
            <a:ext cx="1034473" cy="533400"/>
          </a:xfrm>
          <a:prstGeom prst="rect">
            <a:avLst/>
          </a:prstGeom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62400" y="1981200"/>
            <a:ext cx="4581525" cy="27108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85800" y="1981200"/>
            <a:ext cx="3048000" cy="273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Demographic Information</a:t>
            </a:r>
            <a:endParaRPr lang="en-US" sz="2800" dirty="0"/>
          </a:p>
        </p:txBody>
      </p:sp>
      <p:pic>
        <p:nvPicPr>
          <p:cNvPr id="4" name="Picture 3" descr="Parks Logo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772400" y="5791200"/>
            <a:ext cx="1034473" cy="5334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33600" y="1219200"/>
            <a:ext cx="4191000" cy="24797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8676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057400" y="3581400"/>
            <a:ext cx="4505325" cy="26657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Additional Information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sz="2000" dirty="0" smtClean="0"/>
              <a:t>The final question on the survey was a request for additional information from citizens.  </a:t>
            </a:r>
          </a:p>
          <a:p>
            <a:r>
              <a:rPr lang="en-US" sz="2000" dirty="0" smtClean="0"/>
              <a:t>There were 279 responses submitted. </a:t>
            </a:r>
          </a:p>
          <a:p>
            <a:r>
              <a:rPr lang="en-US" sz="2000" dirty="0" smtClean="0"/>
              <a:t>Responses were mostly positive, however there were several valid points made which will help us improve parks in the future.  </a:t>
            </a:r>
            <a:endParaRPr lang="en-US" sz="2000" dirty="0"/>
          </a:p>
        </p:txBody>
      </p:sp>
      <p:pic>
        <p:nvPicPr>
          <p:cNvPr id="4" name="Picture 3" descr="Parks Logo.jpg"/>
          <p:cNvPicPr>
            <a:picLocks noChangeAspect="1"/>
          </p:cNvPicPr>
          <p:nvPr/>
        </p:nvPicPr>
        <p:blipFill>
          <a:blip r:embed="rId2" cstate="print">
            <a:lum bright="1000" contrast="9000"/>
          </a:blip>
          <a:stretch>
            <a:fillRect/>
          </a:stretch>
        </p:blipFill>
        <p:spPr>
          <a:xfrm>
            <a:off x="1752600" y="3276600"/>
            <a:ext cx="5715000" cy="294679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/>
          <a:srcRect t="2779" b="4110"/>
          <a:stretch>
            <a:fillRect/>
          </a:stretch>
        </p:blipFill>
        <p:spPr bwMode="auto">
          <a:xfrm>
            <a:off x="1143000" y="1219200"/>
            <a:ext cx="6400800" cy="50453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153400" cy="990600"/>
          </a:xfrm>
        </p:spPr>
        <p:txBody>
          <a:bodyPr>
            <a:normAutofit/>
          </a:bodyPr>
          <a:lstStyle/>
          <a:p>
            <a:r>
              <a:rPr lang="en-US" sz="2800" dirty="0" smtClean="0"/>
              <a:t>Park Usage</a:t>
            </a:r>
            <a:endParaRPr lang="en-US" sz="2800" dirty="0"/>
          </a:p>
        </p:txBody>
      </p:sp>
      <p:pic>
        <p:nvPicPr>
          <p:cNvPr id="4" name="Picture 3" descr="Parks Logo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772400" y="5791200"/>
            <a:ext cx="1034473" cy="5334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533400" y="1219200"/>
            <a:ext cx="175260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Which Yakima City Parks do you visit regularly?</a:t>
            </a:r>
            <a:endParaRPr lang="en-US" sz="1400" dirty="0"/>
          </a:p>
        </p:txBody>
      </p:sp>
      <p:sp>
        <p:nvSpPr>
          <p:cNvPr id="17" name="TextBox 16"/>
          <p:cNvSpPr txBox="1"/>
          <p:nvPr/>
        </p:nvSpPr>
        <p:spPr>
          <a:xfrm>
            <a:off x="7543800" y="4724400"/>
            <a:ext cx="1415772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 smtClean="0"/>
              <a:t>Top 3:</a:t>
            </a:r>
          </a:p>
          <a:p>
            <a:r>
              <a:rPr lang="en-US" sz="1100" dirty="0" smtClean="0"/>
              <a:t>Franklin Park – 65.4%</a:t>
            </a:r>
          </a:p>
          <a:p>
            <a:r>
              <a:rPr lang="en-US" sz="1100" dirty="0" smtClean="0"/>
              <a:t>Randall Park – 58.2%</a:t>
            </a:r>
          </a:p>
          <a:p>
            <a:r>
              <a:rPr lang="en-US" sz="1100" dirty="0" smtClean="0"/>
              <a:t>Kissel Park – 33.4%</a:t>
            </a:r>
            <a:endParaRPr lang="en-US" sz="11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 t="1478" b="5431"/>
          <a:stretch>
            <a:fillRect/>
          </a:stretch>
        </p:blipFill>
        <p:spPr bwMode="auto">
          <a:xfrm>
            <a:off x="1295400" y="1219200"/>
            <a:ext cx="5749018" cy="495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Park Usage</a:t>
            </a:r>
            <a:endParaRPr lang="en-US" sz="2800" dirty="0"/>
          </a:p>
        </p:txBody>
      </p:sp>
      <p:pic>
        <p:nvPicPr>
          <p:cNvPr id="4" name="Picture 3" descr="Parks Logo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772400" y="5791200"/>
            <a:ext cx="1034473" cy="5334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81000" y="1219200"/>
            <a:ext cx="3505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What type of park and recreation amenities do you and your family use the most?</a:t>
            </a:r>
            <a:endParaRPr lang="en-US" sz="1400" dirty="0"/>
          </a:p>
        </p:txBody>
      </p:sp>
      <p:sp>
        <p:nvSpPr>
          <p:cNvPr id="8" name="TextBox 7"/>
          <p:cNvSpPr txBox="1"/>
          <p:nvPr/>
        </p:nvSpPr>
        <p:spPr>
          <a:xfrm>
            <a:off x="6934200" y="4724400"/>
            <a:ext cx="20574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 smtClean="0"/>
              <a:t>Top 3:</a:t>
            </a:r>
          </a:p>
          <a:p>
            <a:r>
              <a:rPr lang="en-US" sz="1100" dirty="0" smtClean="0"/>
              <a:t>Walking/Nature Trails – 60.7%</a:t>
            </a:r>
          </a:p>
          <a:p>
            <a:r>
              <a:rPr lang="en-US" sz="1100" dirty="0" smtClean="0"/>
              <a:t>Pathway – 53.2%</a:t>
            </a:r>
          </a:p>
          <a:p>
            <a:r>
              <a:rPr lang="en-US" sz="1100" dirty="0" smtClean="0"/>
              <a:t>Open Space – 41.1%</a:t>
            </a:r>
          </a:p>
          <a:p>
            <a:endParaRPr lang="en-US" sz="1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1752600"/>
            <a:ext cx="3581400" cy="4203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Park Usage</a:t>
            </a:r>
            <a:endParaRPr lang="en-US" sz="2800" dirty="0"/>
          </a:p>
        </p:txBody>
      </p:sp>
      <p:pic>
        <p:nvPicPr>
          <p:cNvPr id="4" name="Picture 3" descr="Parks Logo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772400" y="5791200"/>
            <a:ext cx="1034473" cy="533400"/>
          </a:xfrm>
          <a:prstGeom prst="rect">
            <a:avLst/>
          </a:prstGeom>
        </p:spPr>
      </p:pic>
      <p:graphicFrame>
        <p:nvGraphicFramePr>
          <p:cNvPr id="12" name="Chart 11"/>
          <p:cNvGraphicFramePr>
            <a:graphicFrameLocks/>
          </p:cNvGraphicFramePr>
          <p:nvPr/>
        </p:nvGraphicFramePr>
        <p:xfrm>
          <a:off x="4038600" y="1981200"/>
          <a:ext cx="4724400" cy="2971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685800" y="1676400"/>
            <a:ext cx="36576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On average, how often do you visit parks?</a:t>
            </a:r>
            <a:endParaRPr lang="en-US" sz="1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2" cstate="print"/>
          <a:srcRect l="7484" t="4632" r="7203" b="4268"/>
          <a:stretch>
            <a:fillRect/>
          </a:stretch>
        </p:blipFill>
        <p:spPr bwMode="auto">
          <a:xfrm>
            <a:off x="3733800" y="1600200"/>
            <a:ext cx="4343400" cy="449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Park Usage ~ Harman Center</a:t>
            </a:r>
            <a:endParaRPr lang="en-US" sz="2800" dirty="0"/>
          </a:p>
        </p:txBody>
      </p:sp>
      <p:pic>
        <p:nvPicPr>
          <p:cNvPr id="4" name="Picture 3" descr="Parks Logo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772400" y="5791200"/>
            <a:ext cx="1034473" cy="5334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4572000" y="1295400"/>
            <a:ext cx="35052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Harman Center usage/participation</a:t>
            </a:r>
            <a:endParaRPr lang="en-US" sz="1400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4" cstate="print"/>
          <a:srcRect l="18166" t="7895" r="29239"/>
          <a:stretch>
            <a:fillRect/>
          </a:stretch>
        </p:blipFill>
        <p:spPr bwMode="auto">
          <a:xfrm>
            <a:off x="685800" y="1371600"/>
            <a:ext cx="2362200" cy="24476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5" cstate="print"/>
          <a:srcRect l="18166" t="7895" r="26471"/>
          <a:stretch>
            <a:fillRect/>
          </a:stretch>
        </p:blipFill>
        <p:spPr bwMode="auto">
          <a:xfrm>
            <a:off x="685800" y="3888582"/>
            <a:ext cx="2438400" cy="24002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Parks Logo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772400" y="5791200"/>
            <a:ext cx="1034473" cy="533400"/>
          </a:xfrm>
          <a:prstGeom prst="rect">
            <a:avLst/>
          </a:prstGeom>
        </p:spPr>
      </p:pic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Media Questions</a:t>
            </a:r>
            <a:endParaRPr lang="en-US" sz="2800" dirty="0"/>
          </a:p>
        </p:txBody>
      </p:sp>
      <p:sp>
        <p:nvSpPr>
          <p:cNvPr id="12" name="TextBox 11"/>
          <p:cNvSpPr txBox="1"/>
          <p:nvPr/>
        </p:nvSpPr>
        <p:spPr>
          <a:xfrm>
            <a:off x="4876800" y="1371600"/>
            <a:ext cx="3733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/>
              <a:t>What method do you prefer for the registration of park programs and facility rentals?</a:t>
            </a:r>
            <a:endParaRPr lang="en-US" sz="1400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4" cstate="print"/>
          <a:srcRect t="5992"/>
          <a:stretch>
            <a:fillRect/>
          </a:stretch>
        </p:blipFill>
        <p:spPr bwMode="auto">
          <a:xfrm>
            <a:off x="304800" y="1219200"/>
            <a:ext cx="4298114" cy="2390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5" cstate="print"/>
          <a:srcRect l="7695" t="7514" b="25434"/>
          <a:stretch>
            <a:fillRect/>
          </a:stretch>
        </p:blipFill>
        <p:spPr bwMode="auto">
          <a:xfrm>
            <a:off x="152400" y="3886200"/>
            <a:ext cx="4570322" cy="220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6" cstate="print"/>
          <a:srcRect l="10912" t="6877" r="12215" b="8364"/>
          <a:stretch>
            <a:fillRect/>
          </a:stretch>
        </p:blipFill>
        <p:spPr bwMode="auto">
          <a:xfrm>
            <a:off x="4800600" y="1981200"/>
            <a:ext cx="3707064" cy="3581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7" name="Picture 5"/>
          <p:cNvPicPr>
            <a:picLocks noChangeAspect="1" noChangeArrowheads="1"/>
          </p:cNvPicPr>
          <p:nvPr/>
        </p:nvPicPr>
        <p:blipFill>
          <a:blip r:embed="rId2" cstate="print"/>
          <a:srcRect l="7093" t="5556" r="15398" b="7895"/>
          <a:stretch>
            <a:fillRect/>
          </a:stretch>
        </p:blipFill>
        <p:spPr bwMode="auto">
          <a:xfrm>
            <a:off x="4495800" y="3733800"/>
            <a:ext cx="3503140" cy="2314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Media Questions</a:t>
            </a:r>
            <a:endParaRPr lang="en-US" sz="2800" dirty="0"/>
          </a:p>
        </p:txBody>
      </p:sp>
      <p:pic>
        <p:nvPicPr>
          <p:cNvPr id="4" name="Picture 3" descr="Parks Logo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772400" y="5791200"/>
            <a:ext cx="1034473" cy="533400"/>
          </a:xfrm>
          <a:prstGeom prst="rect">
            <a:avLst/>
          </a:prstGeom>
        </p:spPr>
      </p:pic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4" cstate="print"/>
          <a:srcRect l="8766" t="5926" r="10588" b="8148"/>
          <a:stretch>
            <a:fillRect/>
          </a:stretch>
        </p:blipFill>
        <p:spPr bwMode="auto">
          <a:xfrm>
            <a:off x="685800" y="1371600"/>
            <a:ext cx="3505200" cy="220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5" cstate="print"/>
          <a:srcRect l="14014" t="7895" r="18166" b="7895"/>
          <a:stretch>
            <a:fillRect/>
          </a:stretch>
        </p:blipFill>
        <p:spPr bwMode="auto">
          <a:xfrm>
            <a:off x="914400" y="3886200"/>
            <a:ext cx="2992967" cy="21989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6" cstate="print"/>
          <a:srcRect l="13841" t="4678" r="15571" b="6433"/>
          <a:stretch>
            <a:fillRect/>
          </a:stretch>
        </p:blipFill>
        <p:spPr bwMode="auto">
          <a:xfrm>
            <a:off x="4800600" y="1352176"/>
            <a:ext cx="3048000" cy="22710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igin">
  <a:themeElements>
    <a:clrScheme name="Origin">
      <a:dk1>
        <a:sysClr val="windowText" lastClr="000000"/>
      </a:dk1>
      <a:lt1>
        <a:sysClr val="window" lastClr="FFFFFF"/>
      </a:lt1>
      <a:dk2>
        <a:srgbClr val="464653"/>
      </a:dk2>
      <a:lt2>
        <a:srgbClr val="DDE9EC"/>
      </a:lt2>
      <a:accent1>
        <a:srgbClr val="727CA3"/>
      </a:accent1>
      <a:accent2>
        <a:srgbClr val="9FB8CD"/>
      </a:accent2>
      <a:accent3>
        <a:srgbClr val="D2DA7A"/>
      </a:accent3>
      <a:accent4>
        <a:srgbClr val="FADA7A"/>
      </a:accent4>
      <a:accent5>
        <a:srgbClr val="B88472"/>
      </a:accent5>
      <a:accent6>
        <a:srgbClr val="8E736A"/>
      </a:accent6>
      <a:hlink>
        <a:srgbClr val="B292CA"/>
      </a:hlink>
      <a:folHlink>
        <a:srgbClr val="6B5680"/>
      </a:folHlink>
    </a:clrScheme>
    <a:fontScheme name="Origin">
      <a:majorFont>
        <a:latin typeface="Bookman Old Style"/>
        <a:ea typeface=""/>
        <a:cs typeface=""/>
        <a:font script="Grek" typeface="Cambria"/>
        <a:font script="Cyrl" typeface="Cambria"/>
        <a:font script="Jpan" typeface="HG明朝E"/>
        <a:font script="Hang" typeface="돋움"/>
        <a:font script="Hans" typeface="宋体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Gill Sans MT"/>
        <a:ea typeface=""/>
        <a:cs typeface=""/>
        <a:font script="Grek" typeface="Calibri"/>
        <a:font script="Cyrl" typeface="Calibri"/>
        <a:font script="Jpan" typeface="ＭＳ Ｐゴシック"/>
        <a:font script="Hang" typeface="맑은 고딕"/>
        <a:font script="Hans" typeface="华文新魏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rigin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00000"/>
              </a:schemeClr>
            </a:gs>
            <a:gs pos="30000">
              <a:schemeClr val="phClr">
                <a:tint val="61000"/>
                <a:satMod val="200000"/>
              </a:schemeClr>
            </a:gs>
            <a:gs pos="45000">
              <a:schemeClr val="phClr">
                <a:tint val="66000"/>
                <a:satMod val="200000"/>
              </a:schemeClr>
            </a:gs>
            <a:gs pos="55000">
              <a:schemeClr val="phClr">
                <a:tint val="66000"/>
                <a:satMod val="200000"/>
              </a:schemeClr>
            </a:gs>
            <a:gs pos="73000">
              <a:schemeClr val="phClr">
                <a:tint val="61000"/>
                <a:satMod val="200000"/>
              </a:schemeClr>
            </a:gs>
            <a:gs pos="100000">
              <a:schemeClr val="phClr">
                <a:tint val="45000"/>
                <a:satMod val="20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3000"/>
              </a:schemeClr>
            </a:gs>
            <a:gs pos="30000">
              <a:schemeClr val="phClr">
                <a:shade val="90000"/>
                <a:satMod val="110000"/>
              </a:schemeClr>
            </a:gs>
            <a:gs pos="45000">
              <a:schemeClr val="phClr">
                <a:shade val="100000"/>
                <a:satMod val="118000"/>
              </a:schemeClr>
            </a:gs>
            <a:gs pos="55000">
              <a:schemeClr val="phClr">
                <a:shade val="100000"/>
                <a:satMod val="118000"/>
              </a:schemeClr>
            </a:gs>
            <a:gs pos="73000">
              <a:schemeClr val="phClr">
                <a:shade val="90000"/>
                <a:satMod val="110000"/>
              </a:schemeClr>
            </a:gs>
            <a:gs pos="100000">
              <a:schemeClr val="phClr">
                <a:shade val="63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30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balanced" dir="t">
              <a:rot lat="0" lon="0" rev="0"/>
            </a:lightRig>
          </a:scene3d>
          <a:sp3d prstMaterial="matte">
            <a:bevelT w="0" h="0"/>
            <a:contourClr>
              <a:schemeClr val="phClr">
                <a:tint val="100000"/>
                <a:shade val="100000"/>
                <a:hueMod val="100000"/>
                <a:satMod val="100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50000"/>
              </a:srgbClr>
            </a:outerShdw>
          </a:effectLst>
          <a:scene3d>
            <a:camera prst="orthographicFront" fov="0">
              <a:rot lat="0" lon="0" rev="0"/>
            </a:camera>
            <a:lightRig rig="soft" dir="t">
              <a:rot lat="0" lon="0" rev="2700000"/>
            </a:lightRig>
          </a:scene3d>
          <a:sp3d prstMaterial="matte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60000"/>
                <a:satMod val="300000"/>
              </a:schemeClr>
            </a:gs>
            <a:gs pos="30000">
              <a:schemeClr val="phClr">
                <a:shade val="80000"/>
                <a:satMod val="230000"/>
              </a:schemeClr>
            </a:gs>
            <a:gs pos="100000">
              <a:schemeClr val="phClr">
                <a:tint val="97000"/>
                <a:satMod val="22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6000"/>
                <a:satMod val="120000"/>
              </a:schemeClr>
              <a:schemeClr val="phClr">
                <a:tint val="90000"/>
              </a:schemeClr>
            </a:duotone>
          </a:blip>
          <a:tile tx="0" ty="0" sx="35000" sy="40000" flip="x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Origin</Template>
  <TotalTime>2382</TotalTime>
  <Words>527</Words>
  <Application>Microsoft Office PowerPoint</Application>
  <PresentationFormat>On-screen Show (4:3)</PresentationFormat>
  <Paragraphs>76</Paragraphs>
  <Slides>31</Slides>
  <Notes>4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size="32" baseType="lpstr">
      <vt:lpstr>Origin</vt:lpstr>
      <vt:lpstr>2012-2017 Parks and Recreation Comprehensive Plan Update</vt:lpstr>
      <vt:lpstr>In June 2011, 4,300 survey’s were mailed to random City of Yakima residents</vt:lpstr>
      <vt:lpstr>Background Information</vt:lpstr>
      <vt:lpstr>Park Usage</vt:lpstr>
      <vt:lpstr>Park Usage</vt:lpstr>
      <vt:lpstr>Park Usage</vt:lpstr>
      <vt:lpstr>Park Usage ~ Harman Center</vt:lpstr>
      <vt:lpstr>Media Questions</vt:lpstr>
      <vt:lpstr>Media Questions</vt:lpstr>
      <vt:lpstr>Parks Facility Opinion Questions</vt:lpstr>
      <vt:lpstr>Parks Facility Opinion Questions</vt:lpstr>
      <vt:lpstr>Parks Facility Opinion Questions</vt:lpstr>
      <vt:lpstr>Parks Facility Opinion Questions</vt:lpstr>
      <vt:lpstr>Parks Facility Opinion Questions</vt:lpstr>
      <vt:lpstr>Recreation Program Questions</vt:lpstr>
      <vt:lpstr>Recreation Program Questions</vt:lpstr>
      <vt:lpstr>Customer Service</vt:lpstr>
      <vt:lpstr>Future Planning Questions</vt:lpstr>
      <vt:lpstr>Future Planning Questions</vt:lpstr>
      <vt:lpstr>Future Planning Questions</vt:lpstr>
      <vt:lpstr>Future Planning Questions</vt:lpstr>
      <vt:lpstr>Future Planning Questions</vt:lpstr>
      <vt:lpstr>Future Planning Questions</vt:lpstr>
      <vt:lpstr>Future Planning Questions</vt:lpstr>
      <vt:lpstr>Future Planning Questions</vt:lpstr>
      <vt:lpstr>Future Planning Questions</vt:lpstr>
      <vt:lpstr>Demographic Information</vt:lpstr>
      <vt:lpstr>Demographic Information</vt:lpstr>
      <vt:lpstr>Demographic Information</vt:lpstr>
      <vt:lpstr>Demographic Information</vt:lpstr>
      <vt:lpstr>Additional Information</vt:lpstr>
    </vt:vector>
  </TitlesOfParts>
  <Company>Hewlett-Packard Company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2011 Parks and Recreation Comprehensive Plan Update</dc:title>
  <dc:creator>jcalhoun</dc:creator>
  <cp:lastModifiedBy>jcalhoun</cp:lastModifiedBy>
  <cp:revision>244</cp:revision>
  <dcterms:created xsi:type="dcterms:W3CDTF">2011-07-20T16:14:38Z</dcterms:created>
  <dcterms:modified xsi:type="dcterms:W3CDTF">2012-11-29T23:01:32Z</dcterms:modified>
</cp:coreProperties>
</file>